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57" r:id="rId5"/>
    <p:sldId id="261" r:id="rId6"/>
    <p:sldId id="260"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5455" autoAdjust="0"/>
  </p:normalViewPr>
  <p:slideViewPr>
    <p:cSldViewPr snapToGrid="0">
      <p:cViewPr varScale="1">
        <p:scale>
          <a:sx n="123" d="100"/>
          <a:sy n="123" d="100"/>
        </p:scale>
        <p:origin x="-114" y="-33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12/10/2015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12/10/2015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12/10/2015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12/10/2015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12/10/2015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12/10/2015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12/10/2015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12/10/2015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2.k12albemarle.org/acps/division/report/Pages/default.aspx"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12279" y="812808"/>
            <a:ext cx="9520342" cy="2541431"/>
          </a:xfrm>
        </p:spPr>
        <p:txBody>
          <a:bodyPr>
            <a:normAutofit/>
          </a:bodyPr>
          <a:lstStyle/>
          <a:p>
            <a:r>
              <a:rPr lang="en-US" sz="6300" dirty="0" smtClean="0"/>
              <a:t>State of the Division</a:t>
            </a:r>
            <a:endParaRPr lang="en-US" sz="6300" dirty="0"/>
          </a:p>
        </p:txBody>
      </p:sp>
      <p:sp>
        <p:nvSpPr>
          <p:cNvPr id="3" name="Subtitle 2"/>
          <p:cNvSpPr>
            <a:spLocks noGrp="1"/>
          </p:cNvSpPr>
          <p:nvPr>
            <p:ph type="subTitle" idx="1"/>
          </p:nvPr>
        </p:nvSpPr>
        <p:spPr>
          <a:xfrm>
            <a:off x="2364830" y="3639139"/>
            <a:ext cx="9520341" cy="977621"/>
          </a:xfrm>
        </p:spPr>
        <p:txBody>
          <a:bodyPr/>
          <a:lstStyle/>
          <a:p>
            <a:r>
              <a:rPr lang="en-US" dirty="0" smtClean="0"/>
              <a:t>Reporting for 2014-2015</a:t>
            </a:r>
            <a:endParaRPr lang="en-US" dirty="0"/>
          </a:p>
        </p:txBody>
      </p:sp>
    </p:spTree>
    <p:extLst>
      <p:ext uri="{BB962C8B-B14F-4D97-AF65-F5344CB8AC3E}">
        <p14:creationId xmlns:p14="http://schemas.microsoft.com/office/powerpoint/2010/main" val="15210778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Goal</a:t>
            </a:r>
            <a:endParaRPr lang="en-US" dirty="0"/>
          </a:p>
        </p:txBody>
      </p:sp>
      <p:sp>
        <p:nvSpPr>
          <p:cNvPr id="6" name="Content Placeholder 5"/>
          <p:cNvSpPr>
            <a:spLocks noGrp="1"/>
          </p:cNvSpPr>
          <p:nvPr>
            <p:ph sz="half" idx="1"/>
          </p:nvPr>
        </p:nvSpPr>
        <p:spPr>
          <a:xfrm>
            <a:off x="1447330" y="2010878"/>
            <a:ext cx="9714655" cy="3448595"/>
          </a:xfrm>
        </p:spPr>
        <p:txBody>
          <a:bodyPr/>
          <a:lstStyle/>
          <a:p>
            <a:pPr marL="0" indent="0">
              <a:buNone/>
            </a:pPr>
            <a:endParaRPr lang="en-US" b="1" i="1" dirty="0" smtClean="0"/>
          </a:p>
          <a:p>
            <a:pPr marL="0" indent="0">
              <a:buNone/>
            </a:pPr>
            <a:r>
              <a:rPr lang="en-US" b="1" i="1" dirty="0" smtClean="0"/>
              <a:t>All </a:t>
            </a:r>
            <a:r>
              <a:rPr lang="en-US" b="1" i="1" dirty="0"/>
              <a:t>Albemarle County Public Schools students will graduate having actively mastered the lifelong-learning skills they need to succeed as 21st century learners, workers and citizens.</a:t>
            </a:r>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45636" y="0"/>
            <a:ext cx="5267691" cy="1814427"/>
          </a:xfrm>
        </p:spPr>
      </p:pic>
    </p:spTree>
    <p:extLst>
      <p:ext uri="{BB962C8B-B14F-4D97-AF65-F5344CB8AC3E}">
        <p14:creationId xmlns:p14="http://schemas.microsoft.com/office/powerpoint/2010/main" val="17279663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lvl="1"/>
            <a:r>
              <a:rPr lang="en-US" sz="3200" dirty="0" smtClean="0"/>
              <a:t>Engage </a:t>
            </a:r>
            <a:r>
              <a:rPr lang="en-US" sz="3200" dirty="0"/>
              <a:t>Every </a:t>
            </a:r>
            <a:r>
              <a:rPr lang="en-US" sz="3200" dirty="0" smtClean="0"/>
              <a:t>Student</a:t>
            </a:r>
          </a:p>
          <a:p>
            <a:pPr lvl="1"/>
            <a:r>
              <a:rPr lang="en-US" sz="3200" dirty="0" smtClean="0"/>
              <a:t>Implement </a:t>
            </a:r>
            <a:r>
              <a:rPr lang="en-US" sz="3200" dirty="0"/>
              <a:t>Balanced Assessments</a:t>
            </a:r>
          </a:p>
          <a:p>
            <a:pPr lvl="1"/>
            <a:r>
              <a:rPr lang="en-US" sz="3200" dirty="0"/>
              <a:t>Improve Opportunity &amp; Achievement</a:t>
            </a:r>
          </a:p>
          <a:p>
            <a:pPr lvl="1"/>
            <a:r>
              <a:rPr lang="en-US" sz="3200" dirty="0"/>
              <a:t>Create &amp; Expand Partnerships</a:t>
            </a:r>
          </a:p>
          <a:p>
            <a:pPr lvl="1"/>
            <a:r>
              <a:rPr lang="en-US" sz="3200" dirty="0"/>
              <a:t>Optimize Resources</a:t>
            </a:r>
          </a:p>
          <a:p>
            <a:endParaRPr lang="en-US" dirty="0"/>
          </a:p>
        </p:txBody>
      </p:sp>
    </p:spTree>
    <p:extLst>
      <p:ext uri="{BB962C8B-B14F-4D97-AF65-F5344CB8AC3E}">
        <p14:creationId xmlns:p14="http://schemas.microsoft.com/office/powerpoint/2010/main" val="5213716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1049235"/>
          </a:xfrm>
        </p:spPr>
        <p:txBody>
          <a:bodyPr/>
          <a:lstStyle/>
          <a:p>
            <a:r>
              <a:rPr lang="en-US" dirty="0" smtClean="0"/>
              <a:t>Strategies</a:t>
            </a:r>
            <a:endParaRPr lang="en-US" dirty="0"/>
          </a:p>
        </p:txBody>
      </p:sp>
      <p:sp>
        <p:nvSpPr>
          <p:cNvPr id="3" name="Content Placeholder 2"/>
          <p:cNvSpPr>
            <a:spLocks noGrp="1"/>
          </p:cNvSpPr>
          <p:nvPr>
            <p:ph idx="1"/>
          </p:nvPr>
        </p:nvSpPr>
        <p:spPr/>
        <p:txBody>
          <a:bodyPr>
            <a:normAutofit fontScale="92500" lnSpcReduction="20000"/>
          </a:bodyPr>
          <a:lstStyle/>
          <a:p>
            <a:r>
              <a:rPr lang="en-US" dirty="0"/>
              <a:t>All students will graduate prepared for citizenship, post-secondary education, and workforce entry levels as evidenced by multiple indicators of lifelong learning competencies.</a:t>
            </a:r>
          </a:p>
          <a:p>
            <a:r>
              <a:rPr lang="en-US" dirty="0"/>
              <a:t>Increase the number of students accruing college credits and career pathway credentials prior to graduation.</a:t>
            </a:r>
          </a:p>
          <a:p>
            <a:r>
              <a:rPr lang="en-US" dirty="0"/>
              <a:t>Increase the efficacy of our instructional staff by developing the pedagogical expertise essential to contemporary learning.</a:t>
            </a:r>
          </a:p>
          <a:p>
            <a:r>
              <a:rPr lang="en-US" dirty="0"/>
              <a:t>Achieve a fully-funded capital and operational budget that meets the school system’s needs for learning space modernization, instructional innovation, digitized learning, and competitive recruitment and retention of personnel. Optimize the use of all allocated fiscal resources to meet the goals of the division.</a:t>
            </a:r>
          </a:p>
          <a:p>
            <a:endParaRPr lang="en-US" dirty="0"/>
          </a:p>
        </p:txBody>
      </p:sp>
    </p:spTree>
    <p:extLst>
      <p:ext uri="{BB962C8B-B14F-4D97-AF65-F5344CB8AC3E}">
        <p14:creationId xmlns:p14="http://schemas.microsoft.com/office/powerpoint/2010/main" val="16620717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Exemplars of Success</a:t>
            </a:r>
            <a:endParaRPr lang="en-US" dirty="0"/>
          </a:p>
        </p:txBody>
      </p:sp>
      <p:sp>
        <p:nvSpPr>
          <p:cNvPr id="3" name="Content Placeholder 2"/>
          <p:cNvSpPr>
            <a:spLocks noGrp="1"/>
          </p:cNvSpPr>
          <p:nvPr>
            <p:ph idx="1"/>
          </p:nvPr>
        </p:nvSpPr>
        <p:spPr>
          <a:xfrm>
            <a:off x="1451579" y="2015732"/>
            <a:ext cx="9603275" cy="3891082"/>
          </a:xfrm>
        </p:spPr>
        <p:txBody>
          <a:bodyPr>
            <a:normAutofit/>
          </a:bodyPr>
          <a:lstStyle/>
          <a:p>
            <a:r>
              <a:rPr lang="en-US" dirty="0" smtClean="0"/>
              <a:t>Graduation and Dropout Rate</a:t>
            </a:r>
          </a:p>
          <a:p>
            <a:pPr lvl="1"/>
            <a:r>
              <a:rPr lang="en-US" dirty="0" smtClean="0"/>
              <a:t>Standout was in ESOL</a:t>
            </a:r>
            <a:endParaRPr lang="en-US" dirty="0"/>
          </a:p>
          <a:p>
            <a:r>
              <a:rPr lang="en-US" dirty="0"/>
              <a:t>Climate </a:t>
            </a:r>
            <a:r>
              <a:rPr lang="en-US" dirty="0" smtClean="0"/>
              <a:t>Data Improvements</a:t>
            </a:r>
          </a:p>
          <a:p>
            <a:r>
              <a:rPr lang="en-US" dirty="0" smtClean="0"/>
              <a:t>Middle School math growth for non-High School Courses </a:t>
            </a:r>
          </a:p>
          <a:p>
            <a:r>
              <a:rPr lang="en-US" dirty="0" smtClean="0"/>
              <a:t>Implementation of Performance Tasks at all Grade Bands</a:t>
            </a:r>
          </a:p>
          <a:p>
            <a:r>
              <a:rPr lang="en-US" dirty="0" smtClean="0"/>
              <a:t>Growth of Virtual Course Development and Participation</a:t>
            </a:r>
          </a:p>
          <a:p>
            <a:r>
              <a:rPr lang="en-US" dirty="0" smtClean="0"/>
              <a:t>AVID</a:t>
            </a:r>
          </a:p>
          <a:p>
            <a:pPr lvl="1"/>
            <a:r>
              <a:rPr lang="en-US" dirty="0"/>
              <a:t>G</a:t>
            </a:r>
            <a:r>
              <a:rPr lang="en-US" dirty="0" smtClean="0"/>
              <a:t>rowth in Participation and Students </a:t>
            </a:r>
            <a:r>
              <a:rPr lang="en-US" dirty="0"/>
              <a:t>E</a:t>
            </a:r>
            <a:r>
              <a:rPr lang="en-US" dirty="0" smtClean="0"/>
              <a:t>nrolling in Higher Education</a:t>
            </a:r>
            <a:endParaRPr lang="en-US" dirty="0"/>
          </a:p>
          <a:p>
            <a:endParaRPr lang="en-US" dirty="0"/>
          </a:p>
        </p:txBody>
      </p:sp>
    </p:spTree>
    <p:extLst>
      <p:ext uri="{BB962C8B-B14F-4D97-AF65-F5344CB8AC3E}">
        <p14:creationId xmlns:p14="http://schemas.microsoft.com/office/powerpoint/2010/main" val="20216181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smtClean="0"/>
              <a:t>Demonstrate that:</a:t>
            </a:r>
          </a:p>
          <a:p>
            <a:pPr lvl="1"/>
            <a:r>
              <a:rPr lang="en-US" sz="2000" dirty="0" smtClean="0"/>
              <a:t>Our students are making progress in our healthy/active lifestyle Life Long Learning Competency</a:t>
            </a:r>
          </a:p>
          <a:p>
            <a:pPr lvl="1"/>
            <a:r>
              <a:rPr lang="en-US" sz="2000" dirty="0" smtClean="0"/>
              <a:t>Overall gap data for memberships groups across our multiple assessments is decreasing</a:t>
            </a:r>
          </a:p>
          <a:p>
            <a:pPr lvl="1"/>
            <a:r>
              <a:rPr lang="en-US" sz="2000" dirty="0" smtClean="0"/>
              <a:t>Math and literacy performance is increasing for all students</a:t>
            </a:r>
            <a:endParaRPr lang="en-US" sz="2000" dirty="0"/>
          </a:p>
        </p:txBody>
      </p:sp>
    </p:spTree>
    <p:extLst>
      <p:ext uri="{BB962C8B-B14F-4D97-AF65-F5344CB8AC3E}">
        <p14:creationId xmlns:p14="http://schemas.microsoft.com/office/powerpoint/2010/main" val="26415110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1600" u="sng" dirty="0">
                <a:hlinkClick r:id="rId2"/>
              </a:rPr>
              <a:t>https://www2.k12albemarle.org/acps/division/report/Pages/default.aspx</a:t>
            </a:r>
            <a:r>
              <a:rPr lang="en-US" sz="1600" dirty="0"/>
              <a:t> </a:t>
            </a:r>
            <a:br>
              <a:rPr lang="en-US" sz="1600" dirty="0"/>
            </a:br>
            <a:endParaRPr lang="en-US" dirty="0"/>
          </a:p>
        </p:txBody>
      </p:sp>
      <p:sp>
        <p:nvSpPr>
          <p:cNvPr id="3" name="Content Placeholder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4291064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2015 Response to the Challenges</a:t>
            </a:r>
            <a:endParaRPr lang="en-US" dirty="0"/>
          </a:p>
        </p:txBody>
      </p:sp>
      <p:sp>
        <p:nvSpPr>
          <p:cNvPr id="3" name="Content Placeholder 2"/>
          <p:cNvSpPr>
            <a:spLocks noGrp="1"/>
          </p:cNvSpPr>
          <p:nvPr>
            <p:ph idx="1"/>
          </p:nvPr>
        </p:nvSpPr>
        <p:spPr>
          <a:xfrm>
            <a:off x="1451579" y="2015732"/>
            <a:ext cx="9603275" cy="3828020"/>
          </a:xfrm>
        </p:spPr>
        <p:txBody>
          <a:bodyPr>
            <a:normAutofit fontScale="92500" lnSpcReduction="10000"/>
          </a:bodyPr>
          <a:lstStyle/>
          <a:p>
            <a:r>
              <a:rPr lang="en-US" dirty="0" smtClean="0"/>
              <a:t>Innovating:</a:t>
            </a:r>
          </a:p>
          <a:p>
            <a:pPr lvl="1"/>
            <a:r>
              <a:rPr lang="en-US" dirty="0" smtClean="0"/>
              <a:t>Reimagining of Yancey Elementary School  </a:t>
            </a:r>
          </a:p>
          <a:p>
            <a:pPr lvl="1"/>
            <a:r>
              <a:rPr lang="en-US" dirty="0" smtClean="0"/>
              <a:t>Team19 at Albemarle High School</a:t>
            </a:r>
          </a:p>
          <a:p>
            <a:pPr lvl="1"/>
            <a:r>
              <a:rPr lang="en-US" dirty="0" smtClean="0"/>
              <a:t>Multi-Age approach at </a:t>
            </a:r>
            <a:r>
              <a:rPr lang="en-US" dirty="0" err="1" smtClean="0"/>
              <a:t>Agnor</a:t>
            </a:r>
            <a:r>
              <a:rPr lang="en-US" dirty="0" smtClean="0"/>
              <a:t>-Hurt Elementary School and other schools</a:t>
            </a:r>
          </a:p>
          <a:p>
            <a:pPr lvl="1"/>
            <a:r>
              <a:rPr lang="en-US" dirty="0" smtClean="0"/>
              <a:t>Creation of a data warehouse and student </a:t>
            </a:r>
            <a:r>
              <a:rPr lang="en-US" dirty="0"/>
              <a:t>d</a:t>
            </a:r>
            <a:r>
              <a:rPr lang="en-US" dirty="0" smtClean="0"/>
              <a:t>ashboards for staff</a:t>
            </a:r>
          </a:p>
          <a:p>
            <a:pPr lvl="1"/>
            <a:r>
              <a:rPr lang="en-US" dirty="0" smtClean="0"/>
              <a:t>Virtual Physical Education and fitness centers within our schools</a:t>
            </a:r>
            <a:endParaRPr lang="en-US" dirty="0"/>
          </a:p>
          <a:p>
            <a:r>
              <a:rPr lang="en-US" dirty="0" smtClean="0"/>
              <a:t>Refreshing:</a:t>
            </a:r>
          </a:p>
          <a:p>
            <a:pPr lvl="1"/>
            <a:r>
              <a:rPr lang="en-US" dirty="0" smtClean="0"/>
              <a:t>Principal meeting focuses on student performance and climate data</a:t>
            </a:r>
          </a:p>
          <a:p>
            <a:pPr lvl="1"/>
            <a:r>
              <a:rPr lang="en-US" dirty="0" smtClean="0"/>
              <a:t>School Improvement Planning and Mid-Year Review has been aligned to meet today’s challenges</a:t>
            </a:r>
          </a:p>
          <a:p>
            <a:pPr lvl="1"/>
            <a:r>
              <a:rPr lang="en-US" dirty="0" smtClean="0"/>
              <a:t>Professional Learning Communities professional development and focus</a:t>
            </a:r>
          </a:p>
          <a:p>
            <a:pPr lvl="1"/>
            <a:endParaRPr lang="en-US" dirty="0" smtClean="0"/>
          </a:p>
          <a:p>
            <a:pPr lvl="1"/>
            <a:endParaRPr lang="en-US" dirty="0"/>
          </a:p>
        </p:txBody>
      </p:sp>
    </p:spTree>
    <p:extLst>
      <p:ext uri="{BB962C8B-B14F-4D97-AF65-F5344CB8AC3E}">
        <p14:creationId xmlns:p14="http://schemas.microsoft.com/office/powerpoint/2010/main" val="424314963"/>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8324</TotalTime>
  <Words>308</Words>
  <Application>Microsoft Office PowerPoint</Application>
  <PresentationFormat>Custom</PresentationFormat>
  <Paragraphs>42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Gallery</vt:lpstr>
      <vt:lpstr>State of the Division</vt:lpstr>
      <vt:lpstr>Goal</vt:lpstr>
      <vt:lpstr>Objectives</vt:lpstr>
      <vt:lpstr>Strategies</vt:lpstr>
      <vt:lpstr>Exemplars of Success</vt:lpstr>
      <vt:lpstr>Challenges</vt:lpstr>
      <vt:lpstr>https://www2.k12albemarle.org/acps/division/report/Pages/default.aspx  </vt:lpstr>
      <vt:lpstr>Our 2015 Response to the Challenges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the Division</dc:title>
  <dc:creator>Vincent Scheivert</dc:creator>
  <cp:lastModifiedBy>Office of Technology</cp:lastModifiedBy>
  <cp:revision>10</cp:revision>
  <dcterms:created xsi:type="dcterms:W3CDTF">2015-12-04T14:25:26Z</dcterms:created>
  <dcterms:modified xsi:type="dcterms:W3CDTF">2015-12-10T19:15:40Z</dcterms:modified>
</cp:coreProperties>
</file>